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9" r:id="rId14"/>
    <p:sldId id="268"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179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829909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372064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998470"/>
            <a:ext cx="6665952" cy="833199"/>
          </a:xfrm>
          <a:prstGeom prst="rect">
            <a:avLst/>
          </a:prstGeom>
          <a:noFill/>
          <a:ln/>
        </p:spPr>
        <p:txBody>
          <a:bodyPr wrap="none" rtlCol="0" anchor="t"/>
          <a:lstStyle/>
          <a:p>
            <a:pPr marL="0" indent="0">
              <a:lnSpc>
                <a:spcPts val="6561"/>
              </a:lnSpc>
              <a:buNone/>
            </a:pPr>
            <a:r>
              <a:rPr lang="en-US" sz="5249" dirty="0">
                <a:solidFill>
                  <a:srgbClr val="FFFFFF"/>
                </a:solidFill>
                <a:latin typeface="Roboto" pitchFamily="34" charset="0"/>
                <a:ea typeface="Roboto" pitchFamily="34" charset="-122"/>
                <a:cs typeface="Roboto" pitchFamily="34" charset="-120"/>
              </a:rPr>
              <a:t>KeyLogger</a:t>
            </a:r>
            <a:endParaRPr lang="en-US" sz="5249" dirty="0"/>
          </a:p>
        </p:txBody>
      </p:sp>
      <p:sp>
        <p:nvSpPr>
          <p:cNvPr id="6" name="Text 2"/>
          <p:cNvSpPr/>
          <p:nvPr/>
        </p:nvSpPr>
        <p:spPr>
          <a:xfrm>
            <a:off x="6319599" y="4164925"/>
            <a:ext cx="7477601"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Presented by </a:t>
            </a:r>
            <a:r>
              <a:rPr lang="en-US" sz="1750" dirty="0" err="1">
                <a:solidFill>
                  <a:srgbClr val="CFD0D8"/>
                </a:solidFill>
                <a:latin typeface="Roboto" pitchFamily="34" charset="0"/>
                <a:ea typeface="Roboto" pitchFamily="34" charset="-122"/>
                <a:cs typeface="Roboto" pitchFamily="34" charset="-120"/>
              </a:rPr>
              <a:t>Riyas</a:t>
            </a:r>
            <a:r>
              <a:rPr lang="en-US" sz="1750">
                <a:solidFill>
                  <a:srgbClr val="CFD0D8"/>
                </a:solidFill>
                <a:latin typeface="Roboto" pitchFamily="34" charset="0"/>
                <a:ea typeface="Roboto" pitchFamily="34" charset="-122"/>
                <a:cs typeface="Roboto" pitchFamily="34" charset="-120"/>
              </a:rPr>
              <a:t> Ahamed, </a:t>
            </a:r>
            <a:r>
              <a:rPr lang="en-US" sz="1750" dirty="0">
                <a:solidFill>
                  <a:srgbClr val="CFD0D8"/>
                </a:solidFill>
                <a:latin typeface="Roboto" pitchFamily="34" charset="0"/>
                <a:ea typeface="Roboto" pitchFamily="34" charset="-122"/>
                <a:cs typeface="Roboto" pitchFamily="34" charset="-120"/>
              </a:rPr>
              <a:t>from Aalim Muhammed Salegh College of Engineering, this presentation explores the concept of keyloggers - a type of malware that secretly records a user's keyboard input.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278868"/>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Conclusion</a:t>
            </a:r>
            <a:endParaRPr lang="en-US" sz="4374" dirty="0"/>
          </a:p>
        </p:txBody>
      </p:sp>
      <p:sp>
        <p:nvSpPr>
          <p:cNvPr id="6" name="Text 2"/>
          <p:cNvSpPr/>
          <p:nvPr/>
        </p:nvSpPr>
        <p:spPr>
          <a:xfrm>
            <a:off x="2037993" y="5306497"/>
            <a:ext cx="10554414" cy="1421606"/>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Keyloggers pose a significant threat to individual and organizational security, as they can compromise sensitive information and enable a wide range of cyber attacks. By implementing a comprehensive cybersecurity strategy, including robust detection and prevention measures, user education, and continuous monitoring, we can effectively mitigate the risks posed by these malicious tools.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365296"/>
            <a:ext cx="7477601" cy="1388745"/>
          </a:xfrm>
          <a:prstGeom prst="rect">
            <a:avLst/>
          </a:prstGeom>
          <a:noFill/>
          <a:ln/>
        </p:spPr>
        <p:txBody>
          <a:bodyPr wrap="squar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Addressing Cybersecurity Threats</a:t>
            </a:r>
            <a:endParaRPr lang="en-US" sz="4374" dirty="0"/>
          </a:p>
        </p:txBody>
      </p:sp>
      <p:sp>
        <p:nvSpPr>
          <p:cNvPr id="6" name="Text 2"/>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Referring to the IEEE guidelines, addressing cybersecurity threats involves proactive measures to identify, assess, and mitigate potential vulnerabilities and risks. Vulnerability assessment encompasses thorough scanning of systems to pinpoint weaknesses and potential avenues of exploitation by keyloggers and other cyber threats.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Result (System Development Approach)</a:t>
            </a:r>
            <a:endParaRPr lang="en-US" sz="4374" dirty="0"/>
          </a:p>
        </p:txBody>
      </p:sp>
      <p:sp>
        <p:nvSpPr>
          <p:cNvPr id="6" name="Text 2"/>
          <p:cNvSpPr/>
          <p:nvPr/>
        </p:nvSpPr>
        <p:spPr>
          <a:xfrm>
            <a:off x="6319599" y="4264938"/>
            <a:ext cx="7477601" cy="1421606"/>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After the algorithm development and prototype testing, the keylogger detection and prevention system proved effective. The deployment strategies were successful in implementing preventive measures across production environments, ensuring the security of sensitive information.</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531546" cy="8130746"/>
          </a:xfrm>
          <a:prstGeom prst="rect">
            <a:avLst/>
          </a:prstGeom>
          <a:solidFill>
            <a:srgbClr val="000018">
              <a:alpha val="75000"/>
            </a:srgbClr>
          </a:solidFill>
          <a:ln/>
        </p:spPr>
      </p:sp>
      <p:sp>
        <p:nvSpPr>
          <p:cNvPr id="5" name="Text 1"/>
          <p:cNvSpPr/>
          <p:nvPr/>
        </p:nvSpPr>
        <p:spPr>
          <a:xfrm>
            <a:off x="833199" y="494271"/>
            <a:ext cx="7477601" cy="1037968"/>
          </a:xfrm>
          <a:prstGeom prst="rect">
            <a:avLst/>
          </a:prstGeom>
          <a:noFill/>
          <a:ln/>
        </p:spPr>
        <p:txBody>
          <a:bodyPr wrap="square" rtlCol="0" anchor="t"/>
          <a:lstStyle/>
          <a:p>
            <a:pPr marL="0" indent="0" algn="r">
              <a:lnSpc>
                <a:spcPts val="5468"/>
              </a:lnSpc>
              <a:buNone/>
            </a:pPr>
            <a:r>
              <a:rPr lang="en-US" sz="4374" dirty="0">
                <a:solidFill>
                  <a:srgbClr val="FFFFFF"/>
                </a:solidFill>
                <a:latin typeface="Roboto" pitchFamily="34" charset="0"/>
                <a:ea typeface="Roboto" pitchFamily="34" charset="-122"/>
                <a:cs typeface="Roboto" pitchFamily="34" charset="-120"/>
              </a:rPr>
              <a:t>Keylogger output</a:t>
            </a:r>
            <a:endParaRPr lang="en-US" sz="4374" dirty="0"/>
          </a:p>
        </p:txBody>
      </p:sp>
      <p:sp>
        <p:nvSpPr>
          <p:cNvPr id="6" name="Text 2"/>
          <p:cNvSpPr/>
          <p:nvPr/>
        </p:nvSpPr>
        <p:spPr>
          <a:xfrm>
            <a:off x="833199" y="4087297"/>
            <a:ext cx="7477601" cy="1777008"/>
          </a:xfrm>
          <a:prstGeom prst="rect">
            <a:avLst/>
          </a:prstGeom>
          <a:noFill/>
          <a:ln/>
        </p:spPr>
        <p:txBody>
          <a:bodyPr wrap="square" rtlCol="0" anchor="t"/>
          <a:lstStyle/>
          <a:p>
            <a:pPr marL="0" indent="0">
              <a:lnSpc>
                <a:spcPts val="2799"/>
              </a:lnSpc>
              <a:buNone/>
            </a:pPr>
            <a:endParaRPr lang="en-US" sz="1750" dirty="0"/>
          </a:p>
        </p:txBody>
      </p:sp>
      <p:pic>
        <p:nvPicPr>
          <p:cNvPr id="8" name="Picture 7">
            <a:extLst>
              <a:ext uri="{FF2B5EF4-FFF2-40B4-BE49-F238E27FC236}">
                <a16:creationId xmlns:a16="http://schemas.microsoft.com/office/drawing/2014/main" id="{169AE5B3-FD81-EC9F-6D29-02958BB86BD4}"/>
              </a:ext>
            </a:extLst>
          </p:cNvPr>
          <p:cNvPicPr>
            <a:picLocks noChangeAspect="1"/>
          </p:cNvPicPr>
          <p:nvPr/>
        </p:nvPicPr>
        <p:blipFill>
          <a:blip r:embed="rId4"/>
          <a:stretch>
            <a:fillRect/>
          </a:stretch>
        </p:blipFill>
        <p:spPr>
          <a:xfrm>
            <a:off x="40095" y="1914456"/>
            <a:ext cx="14540878" cy="6265717"/>
          </a:xfrm>
          <a:prstGeom prst="rect">
            <a:avLst/>
          </a:prstGeom>
        </p:spPr>
      </p:pic>
    </p:spTree>
    <p:extLst>
      <p:ext uri="{BB962C8B-B14F-4D97-AF65-F5344CB8AC3E}">
        <p14:creationId xmlns:p14="http://schemas.microsoft.com/office/powerpoint/2010/main" val="2843177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r>
              <a:rPr lang="en-US" dirty="0"/>
              <a:t>!</a:t>
            </a:r>
            <a:endParaRPr lang="en-IN"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542937"/>
            <a:ext cx="7477601" cy="3499517"/>
          </a:xfrm>
          <a:prstGeom prst="rect">
            <a:avLst/>
          </a:prstGeom>
          <a:noFill/>
          <a:ln/>
        </p:spPr>
        <p:txBody>
          <a:bodyPr wrap="squar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THANK YOU ! </a:t>
            </a:r>
            <a:endParaRPr lang="en-US" sz="4374" dirty="0"/>
          </a:p>
        </p:txBody>
      </p:sp>
      <p:sp>
        <p:nvSpPr>
          <p:cNvPr id="6" name="Text 2"/>
          <p:cNvSpPr/>
          <p:nvPr/>
        </p:nvSpPr>
        <p:spPr>
          <a:xfrm>
            <a:off x="6319599" y="4264938"/>
            <a:ext cx="7477601" cy="1421606"/>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2021790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847963"/>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Problem Statement</a:t>
            </a:r>
            <a:endParaRPr lang="en-US" sz="4374" dirty="0"/>
          </a:p>
        </p:txBody>
      </p:sp>
      <p:sp>
        <p:nvSpPr>
          <p:cNvPr id="5" name="Text 2"/>
          <p:cNvSpPr/>
          <p:nvPr/>
        </p:nvSpPr>
        <p:spPr>
          <a:xfrm>
            <a:off x="2037993" y="2075498"/>
            <a:ext cx="500622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Addressing the challenges posed by keyloggers is crucial for individual and organizational security.</a:t>
            </a:r>
            <a:endParaRPr lang="en-US" sz="1750" dirty="0"/>
          </a:p>
        </p:txBody>
      </p:sp>
      <p:sp>
        <p:nvSpPr>
          <p:cNvPr id="6" name="Text 3"/>
          <p:cNvSpPr/>
          <p:nvPr/>
        </p:nvSpPr>
        <p:spPr>
          <a:xfrm>
            <a:off x="2393394" y="3036213"/>
            <a:ext cx="4650819"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CFD0D8"/>
                </a:solidFill>
                <a:latin typeface="Roboto" pitchFamily="34" charset="0"/>
                <a:ea typeface="Roboto" pitchFamily="34" charset="-122"/>
                <a:cs typeface="Roboto" pitchFamily="34" charset="-120"/>
              </a:rPr>
              <a:t>Vulnerability Assessment: Regular scanning of systems for weaknesses and exploitation risks.</a:t>
            </a:r>
            <a:endParaRPr lang="en-US" sz="1750" dirty="0"/>
          </a:p>
        </p:txBody>
      </p:sp>
      <p:sp>
        <p:nvSpPr>
          <p:cNvPr id="7" name="Text 4"/>
          <p:cNvSpPr/>
          <p:nvPr/>
        </p:nvSpPr>
        <p:spPr>
          <a:xfrm>
            <a:off x="2393394" y="4191238"/>
            <a:ext cx="4650819"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CFD0D8"/>
                </a:solidFill>
                <a:latin typeface="Roboto" pitchFamily="34" charset="0"/>
                <a:ea typeface="Roboto" pitchFamily="34" charset="-122"/>
                <a:cs typeface="Roboto" pitchFamily="34" charset="-120"/>
              </a:rPr>
              <a:t>Layered Defense: Multi-layered cybersecurity approach to mitigate threats.</a:t>
            </a:r>
            <a:endParaRPr lang="en-US" sz="1750" dirty="0"/>
          </a:p>
        </p:txBody>
      </p:sp>
      <p:pic>
        <p:nvPicPr>
          <p:cNvPr id="8" name="Image 1" descr="preencoded.png"/>
          <p:cNvPicPr>
            <a:picLocks noChangeAspect="1"/>
          </p:cNvPicPr>
          <p:nvPr/>
        </p:nvPicPr>
        <p:blipFill>
          <a:blip r:embed="rId4"/>
          <a:stretch>
            <a:fillRect/>
          </a:stretch>
        </p:blipFill>
        <p:spPr>
          <a:xfrm>
            <a:off x="7593806" y="2125504"/>
            <a:ext cx="5006221" cy="50062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605796"/>
            <a:ext cx="693039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Proposed System / Solution</a:t>
            </a:r>
            <a:endParaRPr lang="en-US" sz="4374" dirty="0"/>
          </a:p>
        </p:txBody>
      </p:sp>
      <p:sp>
        <p:nvSpPr>
          <p:cNvPr id="5" name="Shape 2"/>
          <p:cNvSpPr/>
          <p:nvPr/>
        </p:nvSpPr>
        <p:spPr>
          <a:xfrm>
            <a:off x="2037993" y="2744510"/>
            <a:ext cx="5166122" cy="1650802"/>
          </a:xfrm>
          <a:prstGeom prst="roundRect">
            <a:avLst>
              <a:gd name="adj" fmla="val 6057"/>
            </a:avLst>
          </a:prstGeom>
          <a:solidFill>
            <a:srgbClr val="182567"/>
          </a:solidFill>
          <a:ln w="7620">
            <a:solidFill>
              <a:srgbClr val="313E80"/>
            </a:solidFill>
            <a:prstDash val="solid"/>
          </a:ln>
        </p:spPr>
      </p:sp>
      <p:sp>
        <p:nvSpPr>
          <p:cNvPr id="6" name="Text 3"/>
          <p:cNvSpPr/>
          <p:nvPr/>
        </p:nvSpPr>
        <p:spPr>
          <a:xfrm>
            <a:off x="2267783" y="2974300"/>
            <a:ext cx="2808208"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Antivirus and Firewalls</a:t>
            </a:r>
            <a:endParaRPr lang="en-US" sz="2187" dirty="0"/>
          </a:p>
        </p:txBody>
      </p:sp>
      <p:sp>
        <p:nvSpPr>
          <p:cNvPr id="7" name="Text 4"/>
          <p:cNvSpPr/>
          <p:nvPr/>
        </p:nvSpPr>
        <p:spPr>
          <a:xfrm>
            <a:off x="2267783" y="3454717"/>
            <a:ext cx="470654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Implementing robust antivirus software and firewalls to detect and block keylogger threats.</a:t>
            </a:r>
            <a:endParaRPr lang="en-US" sz="1750" dirty="0"/>
          </a:p>
        </p:txBody>
      </p:sp>
      <p:sp>
        <p:nvSpPr>
          <p:cNvPr id="8" name="Shape 5"/>
          <p:cNvSpPr/>
          <p:nvPr/>
        </p:nvSpPr>
        <p:spPr>
          <a:xfrm>
            <a:off x="7426285" y="2744510"/>
            <a:ext cx="5166122" cy="1650802"/>
          </a:xfrm>
          <a:prstGeom prst="roundRect">
            <a:avLst>
              <a:gd name="adj" fmla="val 6057"/>
            </a:avLst>
          </a:prstGeom>
          <a:solidFill>
            <a:srgbClr val="182567"/>
          </a:solidFill>
          <a:ln w="7620">
            <a:solidFill>
              <a:srgbClr val="313E80"/>
            </a:solidFill>
            <a:prstDash val="solid"/>
          </a:ln>
        </p:spPr>
      </p:sp>
      <p:sp>
        <p:nvSpPr>
          <p:cNvPr id="9" name="Text 6"/>
          <p:cNvSpPr/>
          <p:nvPr/>
        </p:nvSpPr>
        <p:spPr>
          <a:xfrm>
            <a:off x="7656076" y="2974300"/>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User Education</a:t>
            </a:r>
            <a:endParaRPr lang="en-US" sz="2187" dirty="0"/>
          </a:p>
        </p:txBody>
      </p:sp>
      <p:sp>
        <p:nvSpPr>
          <p:cNvPr id="10" name="Text 7"/>
          <p:cNvSpPr/>
          <p:nvPr/>
        </p:nvSpPr>
        <p:spPr>
          <a:xfrm>
            <a:off x="7656076" y="3454717"/>
            <a:ext cx="470654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Educating users on the risks of keyloggers and best practices for online security and privacy.</a:t>
            </a:r>
            <a:endParaRPr lang="en-US" sz="1750" dirty="0"/>
          </a:p>
        </p:txBody>
      </p:sp>
      <p:sp>
        <p:nvSpPr>
          <p:cNvPr id="11" name="Shape 8"/>
          <p:cNvSpPr/>
          <p:nvPr/>
        </p:nvSpPr>
        <p:spPr>
          <a:xfrm>
            <a:off x="2037993" y="4617482"/>
            <a:ext cx="5166122" cy="2006203"/>
          </a:xfrm>
          <a:prstGeom prst="roundRect">
            <a:avLst>
              <a:gd name="adj" fmla="val 4984"/>
            </a:avLst>
          </a:prstGeom>
          <a:solidFill>
            <a:srgbClr val="182567"/>
          </a:solidFill>
          <a:ln w="7620">
            <a:solidFill>
              <a:srgbClr val="313E80"/>
            </a:solidFill>
            <a:prstDash val="solid"/>
          </a:ln>
        </p:spPr>
      </p:sp>
      <p:sp>
        <p:nvSpPr>
          <p:cNvPr id="12" name="Text 9"/>
          <p:cNvSpPr/>
          <p:nvPr/>
        </p:nvSpPr>
        <p:spPr>
          <a:xfrm>
            <a:off x="2267783" y="4847273"/>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Secure Hardware</a:t>
            </a:r>
            <a:endParaRPr lang="en-US" sz="2187" dirty="0"/>
          </a:p>
        </p:txBody>
      </p:sp>
      <p:sp>
        <p:nvSpPr>
          <p:cNvPr id="13" name="Text 10"/>
          <p:cNvSpPr/>
          <p:nvPr/>
        </p:nvSpPr>
        <p:spPr>
          <a:xfrm>
            <a:off x="2267783" y="5327690"/>
            <a:ext cx="4706541"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Using secure, tamper-resistant hardware devices to mitigate the risk of hardware-based keyloggers.</a:t>
            </a:r>
            <a:endParaRPr lang="en-US" sz="1750" dirty="0"/>
          </a:p>
        </p:txBody>
      </p:sp>
      <p:sp>
        <p:nvSpPr>
          <p:cNvPr id="14" name="Shape 11"/>
          <p:cNvSpPr/>
          <p:nvPr/>
        </p:nvSpPr>
        <p:spPr>
          <a:xfrm>
            <a:off x="7426285" y="4617482"/>
            <a:ext cx="5166122" cy="2006203"/>
          </a:xfrm>
          <a:prstGeom prst="roundRect">
            <a:avLst>
              <a:gd name="adj" fmla="val 4984"/>
            </a:avLst>
          </a:prstGeom>
          <a:solidFill>
            <a:srgbClr val="182567"/>
          </a:solidFill>
          <a:ln w="7620">
            <a:solidFill>
              <a:srgbClr val="313E80"/>
            </a:solidFill>
            <a:prstDash val="solid"/>
          </a:ln>
        </p:spPr>
      </p:sp>
      <p:sp>
        <p:nvSpPr>
          <p:cNvPr id="15" name="Text 12"/>
          <p:cNvSpPr/>
          <p:nvPr/>
        </p:nvSpPr>
        <p:spPr>
          <a:xfrm>
            <a:off x="7656076" y="4847273"/>
            <a:ext cx="3145631"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Monitoring and Detection</a:t>
            </a:r>
            <a:endParaRPr lang="en-US" sz="2187" dirty="0"/>
          </a:p>
        </p:txBody>
      </p:sp>
      <p:sp>
        <p:nvSpPr>
          <p:cNvPr id="16" name="Text 13"/>
          <p:cNvSpPr/>
          <p:nvPr/>
        </p:nvSpPr>
        <p:spPr>
          <a:xfrm>
            <a:off x="7656076" y="5327690"/>
            <a:ext cx="4706541"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Developing advanced monitoring and detection systems to identify and neutralize keylogger threats.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4714"/>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454712"/>
          </a:xfrm>
          <a:prstGeom prst="rect">
            <a:avLst/>
          </a:prstGeom>
        </p:spPr>
      </p:pic>
      <p:sp>
        <p:nvSpPr>
          <p:cNvPr id="5" name="Text 1"/>
          <p:cNvSpPr/>
          <p:nvPr/>
        </p:nvSpPr>
        <p:spPr>
          <a:xfrm>
            <a:off x="2651165" y="2994779"/>
            <a:ext cx="6883837" cy="613529"/>
          </a:xfrm>
          <a:prstGeom prst="rect">
            <a:avLst/>
          </a:prstGeom>
          <a:noFill/>
          <a:ln/>
        </p:spPr>
        <p:txBody>
          <a:bodyPr wrap="none" rtlCol="0" anchor="t"/>
          <a:lstStyle/>
          <a:p>
            <a:pPr marL="0" indent="0">
              <a:lnSpc>
                <a:spcPts val="4832"/>
              </a:lnSpc>
              <a:buNone/>
            </a:pPr>
            <a:r>
              <a:rPr lang="en-US" sz="3866" dirty="0">
                <a:solidFill>
                  <a:srgbClr val="FFFFFF"/>
                </a:solidFill>
                <a:latin typeface="Roboto" pitchFamily="34" charset="0"/>
                <a:ea typeface="Roboto" pitchFamily="34" charset="-122"/>
                <a:cs typeface="Roboto" pitchFamily="34" charset="-120"/>
              </a:rPr>
              <a:t>System Development Approach</a:t>
            </a:r>
            <a:endParaRPr lang="en-US" sz="3866" dirty="0"/>
          </a:p>
        </p:txBody>
      </p:sp>
      <p:sp>
        <p:nvSpPr>
          <p:cNvPr id="6" name="Shape 2"/>
          <p:cNvSpPr/>
          <p:nvPr/>
        </p:nvSpPr>
        <p:spPr>
          <a:xfrm>
            <a:off x="2926199" y="3902869"/>
            <a:ext cx="39172" cy="3786664"/>
          </a:xfrm>
          <a:prstGeom prst="roundRect">
            <a:avLst>
              <a:gd name="adj" fmla="val 225596"/>
            </a:avLst>
          </a:prstGeom>
          <a:solidFill>
            <a:srgbClr val="313E80"/>
          </a:solidFill>
          <a:ln/>
        </p:spPr>
      </p:sp>
      <p:sp>
        <p:nvSpPr>
          <p:cNvPr id="7" name="Shape 3"/>
          <p:cNvSpPr/>
          <p:nvPr/>
        </p:nvSpPr>
        <p:spPr>
          <a:xfrm>
            <a:off x="3166646" y="4257496"/>
            <a:ext cx="687229" cy="39172"/>
          </a:xfrm>
          <a:prstGeom prst="roundRect">
            <a:avLst>
              <a:gd name="adj" fmla="val 225596"/>
            </a:avLst>
          </a:prstGeom>
          <a:solidFill>
            <a:srgbClr val="313E80"/>
          </a:solidFill>
          <a:ln/>
        </p:spPr>
      </p:sp>
      <p:sp>
        <p:nvSpPr>
          <p:cNvPr id="8" name="Shape 4"/>
          <p:cNvSpPr/>
          <p:nvPr/>
        </p:nvSpPr>
        <p:spPr>
          <a:xfrm>
            <a:off x="2724805" y="4056221"/>
            <a:ext cx="441841" cy="441841"/>
          </a:xfrm>
          <a:prstGeom prst="roundRect">
            <a:avLst>
              <a:gd name="adj" fmla="val 20001"/>
            </a:avLst>
          </a:prstGeom>
          <a:solidFill>
            <a:srgbClr val="182567"/>
          </a:solidFill>
          <a:ln w="7620">
            <a:solidFill>
              <a:srgbClr val="313E80"/>
            </a:solidFill>
            <a:prstDash val="solid"/>
          </a:ln>
        </p:spPr>
      </p:sp>
      <p:sp>
        <p:nvSpPr>
          <p:cNvPr id="9" name="Text 5"/>
          <p:cNvSpPr/>
          <p:nvPr/>
        </p:nvSpPr>
        <p:spPr>
          <a:xfrm>
            <a:off x="2861965" y="4093012"/>
            <a:ext cx="167402" cy="368141"/>
          </a:xfrm>
          <a:prstGeom prst="rect">
            <a:avLst/>
          </a:prstGeom>
          <a:noFill/>
          <a:ln/>
        </p:spPr>
        <p:txBody>
          <a:bodyPr wrap="none" rtlCol="0" anchor="t"/>
          <a:lstStyle/>
          <a:p>
            <a:pPr marL="0" indent="0" algn="ctr">
              <a:lnSpc>
                <a:spcPts val="2899"/>
              </a:lnSpc>
              <a:buNone/>
            </a:pPr>
            <a:r>
              <a:rPr lang="en-US" sz="2319" dirty="0">
                <a:solidFill>
                  <a:srgbClr val="CFD0D8"/>
                </a:solidFill>
                <a:latin typeface="Roboto" pitchFamily="34" charset="0"/>
                <a:ea typeface="Roboto" pitchFamily="34" charset="-122"/>
                <a:cs typeface="Roboto" pitchFamily="34" charset="-120"/>
              </a:rPr>
              <a:t>1</a:t>
            </a:r>
            <a:endParaRPr lang="en-US" sz="2319" dirty="0"/>
          </a:p>
        </p:txBody>
      </p:sp>
      <p:sp>
        <p:nvSpPr>
          <p:cNvPr id="10" name="Text 6"/>
          <p:cNvSpPr/>
          <p:nvPr/>
        </p:nvSpPr>
        <p:spPr>
          <a:xfrm>
            <a:off x="4025741" y="4099203"/>
            <a:ext cx="2479477" cy="306824"/>
          </a:xfrm>
          <a:prstGeom prst="rect">
            <a:avLst/>
          </a:prstGeom>
          <a:noFill/>
          <a:ln/>
        </p:spPr>
        <p:txBody>
          <a:bodyPr wrap="none" rtlCol="0" anchor="t"/>
          <a:lstStyle/>
          <a:p>
            <a:pPr marL="0" indent="0" algn="l">
              <a:lnSpc>
                <a:spcPts val="2416"/>
              </a:lnSpc>
              <a:buNone/>
            </a:pPr>
            <a:r>
              <a:rPr lang="en-US" sz="1933" dirty="0">
                <a:solidFill>
                  <a:srgbClr val="CFD0D8"/>
                </a:solidFill>
                <a:latin typeface="Roboto" pitchFamily="34" charset="0"/>
                <a:ea typeface="Roboto" pitchFamily="34" charset="-122"/>
                <a:cs typeface="Roboto" pitchFamily="34" charset="-120"/>
              </a:rPr>
              <a:t>Research and Analysis</a:t>
            </a:r>
            <a:endParaRPr lang="en-US" sz="1933" dirty="0"/>
          </a:p>
        </p:txBody>
      </p:sp>
      <p:sp>
        <p:nvSpPr>
          <p:cNvPr id="11" name="Text 7"/>
          <p:cNvSpPr/>
          <p:nvPr/>
        </p:nvSpPr>
        <p:spPr>
          <a:xfrm>
            <a:off x="4025741" y="4523780"/>
            <a:ext cx="7953375" cy="314087"/>
          </a:xfrm>
          <a:prstGeom prst="rect">
            <a:avLst/>
          </a:prstGeom>
          <a:noFill/>
          <a:ln/>
        </p:spPr>
        <p:txBody>
          <a:bodyPr wrap="none" rtlCol="0" anchor="t"/>
          <a:lstStyle/>
          <a:p>
            <a:pPr marL="0" indent="0" algn="l">
              <a:lnSpc>
                <a:spcPts val="2474"/>
              </a:lnSpc>
              <a:buNone/>
            </a:pPr>
            <a:r>
              <a:rPr lang="en-US" sz="1546" dirty="0">
                <a:solidFill>
                  <a:srgbClr val="CFD0D8"/>
                </a:solidFill>
                <a:latin typeface="Roboto" pitchFamily="34" charset="0"/>
                <a:ea typeface="Roboto" pitchFamily="34" charset="-122"/>
                <a:cs typeface="Roboto" pitchFamily="34" charset="-120"/>
              </a:rPr>
              <a:t>Gathering data and analyzing technological requirements for keylogger prevention.</a:t>
            </a:r>
            <a:endParaRPr lang="en-US" sz="1546" dirty="0"/>
          </a:p>
        </p:txBody>
      </p:sp>
      <p:sp>
        <p:nvSpPr>
          <p:cNvPr id="12" name="Shape 8"/>
          <p:cNvSpPr/>
          <p:nvPr/>
        </p:nvSpPr>
        <p:spPr>
          <a:xfrm>
            <a:off x="3166646" y="5585162"/>
            <a:ext cx="687229" cy="39172"/>
          </a:xfrm>
          <a:prstGeom prst="roundRect">
            <a:avLst>
              <a:gd name="adj" fmla="val 225596"/>
            </a:avLst>
          </a:prstGeom>
          <a:solidFill>
            <a:srgbClr val="313E80"/>
          </a:solidFill>
          <a:ln/>
        </p:spPr>
      </p:sp>
      <p:sp>
        <p:nvSpPr>
          <p:cNvPr id="13" name="Shape 9"/>
          <p:cNvSpPr/>
          <p:nvPr/>
        </p:nvSpPr>
        <p:spPr>
          <a:xfrm>
            <a:off x="2724805" y="5383887"/>
            <a:ext cx="441841" cy="441841"/>
          </a:xfrm>
          <a:prstGeom prst="roundRect">
            <a:avLst>
              <a:gd name="adj" fmla="val 20001"/>
            </a:avLst>
          </a:prstGeom>
          <a:solidFill>
            <a:srgbClr val="182567"/>
          </a:solidFill>
          <a:ln w="7620">
            <a:solidFill>
              <a:srgbClr val="313E80"/>
            </a:solidFill>
            <a:prstDash val="solid"/>
          </a:ln>
        </p:spPr>
      </p:sp>
      <p:sp>
        <p:nvSpPr>
          <p:cNvPr id="14" name="Text 10"/>
          <p:cNvSpPr/>
          <p:nvPr/>
        </p:nvSpPr>
        <p:spPr>
          <a:xfrm>
            <a:off x="2861965" y="5420678"/>
            <a:ext cx="167402" cy="368141"/>
          </a:xfrm>
          <a:prstGeom prst="rect">
            <a:avLst/>
          </a:prstGeom>
          <a:noFill/>
          <a:ln/>
        </p:spPr>
        <p:txBody>
          <a:bodyPr wrap="none" rtlCol="0" anchor="t"/>
          <a:lstStyle/>
          <a:p>
            <a:pPr marL="0" indent="0" algn="ctr">
              <a:lnSpc>
                <a:spcPts val="2899"/>
              </a:lnSpc>
              <a:buNone/>
            </a:pPr>
            <a:r>
              <a:rPr lang="en-US" sz="2319" dirty="0">
                <a:solidFill>
                  <a:srgbClr val="CFD0D8"/>
                </a:solidFill>
                <a:latin typeface="Roboto" pitchFamily="34" charset="0"/>
                <a:ea typeface="Roboto" pitchFamily="34" charset="-122"/>
                <a:cs typeface="Roboto" pitchFamily="34" charset="-120"/>
              </a:rPr>
              <a:t>2</a:t>
            </a:r>
            <a:endParaRPr lang="en-US" sz="2319" dirty="0"/>
          </a:p>
        </p:txBody>
      </p:sp>
      <p:sp>
        <p:nvSpPr>
          <p:cNvPr id="15" name="Text 11"/>
          <p:cNvSpPr/>
          <p:nvPr/>
        </p:nvSpPr>
        <p:spPr>
          <a:xfrm>
            <a:off x="4025741" y="5426869"/>
            <a:ext cx="2612946" cy="306824"/>
          </a:xfrm>
          <a:prstGeom prst="rect">
            <a:avLst/>
          </a:prstGeom>
          <a:noFill/>
          <a:ln/>
        </p:spPr>
        <p:txBody>
          <a:bodyPr wrap="none" rtlCol="0" anchor="t"/>
          <a:lstStyle/>
          <a:p>
            <a:pPr marL="0" indent="0" algn="l">
              <a:lnSpc>
                <a:spcPts val="2416"/>
              </a:lnSpc>
              <a:buNone/>
            </a:pPr>
            <a:r>
              <a:rPr lang="en-US" sz="1933" dirty="0">
                <a:solidFill>
                  <a:srgbClr val="CFD0D8"/>
                </a:solidFill>
                <a:latin typeface="Roboto" pitchFamily="34" charset="0"/>
                <a:ea typeface="Roboto" pitchFamily="34" charset="-122"/>
                <a:cs typeface="Roboto" pitchFamily="34" charset="-120"/>
              </a:rPr>
              <a:t>Prototyping and Testing</a:t>
            </a:r>
            <a:endParaRPr lang="en-US" sz="1933" dirty="0"/>
          </a:p>
        </p:txBody>
      </p:sp>
      <p:sp>
        <p:nvSpPr>
          <p:cNvPr id="16" name="Text 12"/>
          <p:cNvSpPr/>
          <p:nvPr/>
        </p:nvSpPr>
        <p:spPr>
          <a:xfrm>
            <a:off x="4025741" y="5851446"/>
            <a:ext cx="7953375" cy="314087"/>
          </a:xfrm>
          <a:prstGeom prst="rect">
            <a:avLst/>
          </a:prstGeom>
          <a:noFill/>
          <a:ln/>
        </p:spPr>
        <p:txBody>
          <a:bodyPr wrap="none" rtlCol="0" anchor="t"/>
          <a:lstStyle/>
          <a:p>
            <a:pPr marL="0" indent="0" algn="l">
              <a:lnSpc>
                <a:spcPts val="2474"/>
              </a:lnSpc>
              <a:buNone/>
            </a:pPr>
            <a:r>
              <a:rPr lang="en-US" sz="1546" dirty="0">
                <a:solidFill>
                  <a:srgbClr val="CFD0D8"/>
                </a:solidFill>
                <a:latin typeface="Roboto" pitchFamily="34" charset="0"/>
                <a:ea typeface="Roboto" pitchFamily="34" charset="-122"/>
                <a:cs typeface="Roboto" pitchFamily="34" charset="-120"/>
              </a:rPr>
              <a:t>Developing prototypes to assess the effectiveness of keylogger detection systems.</a:t>
            </a:r>
            <a:endParaRPr lang="en-US" sz="1546" dirty="0"/>
          </a:p>
        </p:txBody>
      </p:sp>
      <p:sp>
        <p:nvSpPr>
          <p:cNvPr id="17" name="Shape 13"/>
          <p:cNvSpPr/>
          <p:nvPr/>
        </p:nvSpPr>
        <p:spPr>
          <a:xfrm>
            <a:off x="3166646" y="6912828"/>
            <a:ext cx="687229" cy="39172"/>
          </a:xfrm>
          <a:prstGeom prst="roundRect">
            <a:avLst>
              <a:gd name="adj" fmla="val 225596"/>
            </a:avLst>
          </a:prstGeom>
          <a:solidFill>
            <a:srgbClr val="313E80"/>
          </a:solidFill>
          <a:ln/>
        </p:spPr>
      </p:sp>
      <p:sp>
        <p:nvSpPr>
          <p:cNvPr id="18" name="Shape 14"/>
          <p:cNvSpPr/>
          <p:nvPr/>
        </p:nvSpPr>
        <p:spPr>
          <a:xfrm>
            <a:off x="2724805" y="6711553"/>
            <a:ext cx="441841" cy="441841"/>
          </a:xfrm>
          <a:prstGeom prst="roundRect">
            <a:avLst>
              <a:gd name="adj" fmla="val 20001"/>
            </a:avLst>
          </a:prstGeom>
          <a:solidFill>
            <a:srgbClr val="182567"/>
          </a:solidFill>
          <a:ln w="7620">
            <a:solidFill>
              <a:srgbClr val="313E80"/>
            </a:solidFill>
            <a:prstDash val="solid"/>
          </a:ln>
        </p:spPr>
      </p:sp>
      <p:sp>
        <p:nvSpPr>
          <p:cNvPr id="19" name="Text 15"/>
          <p:cNvSpPr/>
          <p:nvPr/>
        </p:nvSpPr>
        <p:spPr>
          <a:xfrm>
            <a:off x="2861965" y="6748343"/>
            <a:ext cx="167402" cy="368141"/>
          </a:xfrm>
          <a:prstGeom prst="rect">
            <a:avLst/>
          </a:prstGeom>
          <a:noFill/>
          <a:ln/>
        </p:spPr>
        <p:txBody>
          <a:bodyPr wrap="none" rtlCol="0" anchor="t"/>
          <a:lstStyle/>
          <a:p>
            <a:pPr marL="0" indent="0" algn="ctr">
              <a:lnSpc>
                <a:spcPts val="2899"/>
              </a:lnSpc>
              <a:buNone/>
            </a:pPr>
            <a:r>
              <a:rPr lang="en-US" sz="2319" dirty="0">
                <a:solidFill>
                  <a:srgbClr val="CFD0D8"/>
                </a:solidFill>
                <a:latin typeface="Roboto" pitchFamily="34" charset="0"/>
                <a:ea typeface="Roboto" pitchFamily="34" charset="-122"/>
                <a:cs typeface="Roboto" pitchFamily="34" charset="-120"/>
              </a:rPr>
              <a:t>3</a:t>
            </a:r>
            <a:endParaRPr lang="en-US" sz="2319" dirty="0"/>
          </a:p>
        </p:txBody>
      </p:sp>
      <p:sp>
        <p:nvSpPr>
          <p:cNvPr id="20" name="Text 16"/>
          <p:cNvSpPr/>
          <p:nvPr/>
        </p:nvSpPr>
        <p:spPr>
          <a:xfrm>
            <a:off x="4025741" y="6754535"/>
            <a:ext cx="3455789" cy="306824"/>
          </a:xfrm>
          <a:prstGeom prst="rect">
            <a:avLst/>
          </a:prstGeom>
          <a:noFill/>
          <a:ln/>
        </p:spPr>
        <p:txBody>
          <a:bodyPr wrap="none" rtlCol="0" anchor="t"/>
          <a:lstStyle/>
          <a:p>
            <a:pPr marL="0" indent="0" algn="l">
              <a:lnSpc>
                <a:spcPts val="2416"/>
              </a:lnSpc>
              <a:buNone/>
            </a:pPr>
            <a:r>
              <a:rPr lang="en-US" sz="1933" dirty="0">
                <a:solidFill>
                  <a:srgbClr val="CFD0D8"/>
                </a:solidFill>
                <a:latin typeface="Roboto" pitchFamily="34" charset="0"/>
                <a:ea typeface="Roboto" pitchFamily="34" charset="-122"/>
                <a:cs typeface="Roboto" pitchFamily="34" charset="-120"/>
              </a:rPr>
              <a:t>Implementation and Integration</a:t>
            </a:r>
            <a:endParaRPr lang="en-US" sz="1933" dirty="0"/>
          </a:p>
        </p:txBody>
      </p:sp>
      <p:sp>
        <p:nvSpPr>
          <p:cNvPr id="21" name="Text 17"/>
          <p:cNvSpPr/>
          <p:nvPr/>
        </p:nvSpPr>
        <p:spPr>
          <a:xfrm>
            <a:off x="4025741" y="7179112"/>
            <a:ext cx="7953375" cy="314087"/>
          </a:xfrm>
          <a:prstGeom prst="rect">
            <a:avLst/>
          </a:prstGeom>
          <a:noFill/>
          <a:ln/>
        </p:spPr>
        <p:txBody>
          <a:bodyPr wrap="none" rtlCol="0" anchor="t"/>
          <a:lstStyle/>
          <a:p>
            <a:pPr marL="0" indent="0" algn="l">
              <a:lnSpc>
                <a:spcPts val="2474"/>
              </a:lnSpc>
              <a:buNone/>
            </a:pPr>
            <a:r>
              <a:rPr lang="en-US" sz="1546" dirty="0">
                <a:solidFill>
                  <a:srgbClr val="CFD0D8"/>
                </a:solidFill>
                <a:latin typeface="Roboto" pitchFamily="34" charset="0"/>
                <a:ea typeface="Roboto" pitchFamily="34" charset="-122"/>
                <a:cs typeface="Roboto" pitchFamily="34" charset="-120"/>
              </a:rPr>
              <a:t>Integrating robust cybersecurity measures into existing systems and networks.</a:t>
            </a:r>
            <a:endParaRPr lang="en-US" sz="154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494365"/>
            <a:ext cx="6628567"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Algorithm and Deployment</a:t>
            </a:r>
            <a:endParaRPr lang="en-US" sz="4374" dirty="0"/>
          </a:p>
        </p:txBody>
      </p:sp>
      <p:pic>
        <p:nvPicPr>
          <p:cNvPr id="6" name="Image 2" descr="preencoded.png"/>
          <p:cNvPicPr>
            <a:picLocks noChangeAspect="1"/>
          </p:cNvPicPr>
          <p:nvPr/>
        </p:nvPicPr>
        <p:blipFill>
          <a:blip r:embed="rId5"/>
          <a:stretch>
            <a:fillRect/>
          </a:stretch>
        </p:blipFill>
        <p:spPr>
          <a:xfrm>
            <a:off x="2037993" y="4521994"/>
            <a:ext cx="3518059" cy="888682"/>
          </a:xfrm>
          <a:prstGeom prst="rect">
            <a:avLst/>
          </a:prstGeom>
        </p:spPr>
      </p:pic>
      <p:sp>
        <p:nvSpPr>
          <p:cNvPr id="7" name="Text 2"/>
          <p:cNvSpPr/>
          <p:nvPr/>
        </p:nvSpPr>
        <p:spPr>
          <a:xfrm>
            <a:off x="2260163" y="5743932"/>
            <a:ext cx="2932748"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Algorithm Development</a:t>
            </a:r>
            <a:endParaRPr lang="en-US" sz="2187" dirty="0"/>
          </a:p>
        </p:txBody>
      </p:sp>
      <p:sp>
        <p:nvSpPr>
          <p:cNvPr id="8" name="Text 3"/>
          <p:cNvSpPr/>
          <p:nvPr/>
        </p:nvSpPr>
        <p:spPr>
          <a:xfrm>
            <a:off x="2260163" y="6224349"/>
            <a:ext cx="3073718" cy="1066205"/>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Design and create effective keylogger detection algorithms.</a:t>
            </a:r>
            <a:endParaRPr lang="en-US" sz="1750" dirty="0"/>
          </a:p>
        </p:txBody>
      </p:sp>
      <p:pic>
        <p:nvPicPr>
          <p:cNvPr id="9" name="Image 3" descr="preencoded.png"/>
          <p:cNvPicPr>
            <a:picLocks noChangeAspect="1"/>
          </p:cNvPicPr>
          <p:nvPr/>
        </p:nvPicPr>
        <p:blipFill>
          <a:blip r:embed="rId6"/>
          <a:stretch>
            <a:fillRect/>
          </a:stretch>
        </p:blipFill>
        <p:spPr>
          <a:xfrm>
            <a:off x="5556052" y="4521994"/>
            <a:ext cx="3518178" cy="888682"/>
          </a:xfrm>
          <a:prstGeom prst="rect">
            <a:avLst/>
          </a:prstGeom>
        </p:spPr>
      </p:pic>
      <p:sp>
        <p:nvSpPr>
          <p:cNvPr id="10" name="Text 4"/>
          <p:cNvSpPr/>
          <p:nvPr/>
        </p:nvSpPr>
        <p:spPr>
          <a:xfrm>
            <a:off x="5778222" y="5743932"/>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Prototype Testing</a:t>
            </a:r>
            <a:endParaRPr lang="en-US" sz="2187" dirty="0"/>
          </a:p>
        </p:txBody>
      </p:sp>
      <p:sp>
        <p:nvSpPr>
          <p:cNvPr id="11" name="Text 5"/>
          <p:cNvSpPr/>
          <p:nvPr/>
        </p:nvSpPr>
        <p:spPr>
          <a:xfrm>
            <a:off x="5778222" y="6224349"/>
            <a:ext cx="3073837" cy="1066205"/>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Evaluate the performance of keylogger detection prototypes.</a:t>
            </a:r>
            <a:endParaRPr lang="en-US" sz="1750" dirty="0"/>
          </a:p>
        </p:txBody>
      </p:sp>
      <p:pic>
        <p:nvPicPr>
          <p:cNvPr id="12" name="Image 4" descr="preencoded.png"/>
          <p:cNvPicPr>
            <a:picLocks noChangeAspect="1"/>
          </p:cNvPicPr>
          <p:nvPr/>
        </p:nvPicPr>
        <p:blipFill>
          <a:blip r:embed="rId7"/>
          <a:stretch>
            <a:fillRect/>
          </a:stretch>
        </p:blipFill>
        <p:spPr>
          <a:xfrm>
            <a:off x="9074229" y="4521994"/>
            <a:ext cx="3518178" cy="888682"/>
          </a:xfrm>
          <a:prstGeom prst="rect">
            <a:avLst/>
          </a:prstGeom>
        </p:spPr>
      </p:pic>
      <p:sp>
        <p:nvSpPr>
          <p:cNvPr id="13" name="Text 6"/>
          <p:cNvSpPr/>
          <p:nvPr/>
        </p:nvSpPr>
        <p:spPr>
          <a:xfrm>
            <a:off x="9296400" y="5743932"/>
            <a:ext cx="2820948"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Deployment Strategies</a:t>
            </a:r>
            <a:endParaRPr lang="en-US" sz="2187" dirty="0"/>
          </a:p>
        </p:txBody>
      </p:sp>
      <p:sp>
        <p:nvSpPr>
          <p:cNvPr id="14" name="Text 7"/>
          <p:cNvSpPr/>
          <p:nvPr/>
        </p:nvSpPr>
        <p:spPr>
          <a:xfrm>
            <a:off x="9296400" y="6224349"/>
            <a:ext cx="3073837" cy="1066205"/>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Implementing keylogger prevention measures in production environments.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25473"/>
            <a:ext cx="81838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Risks and Dangers of Keyloggers</a:t>
            </a:r>
            <a:endParaRPr lang="en-US" sz="4374" dirty="0"/>
          </a:p>
        </p:txBody>
      </p:sp>
      <p:sp>
        <p:nvSpPr>
          <p:cNvPr id="6" name="Shape 2"/>
          <p:cNvSpPr/>
          <p:nvPr/>
        </p:nvSpPr>
        <p:spPr>
          <a:xfrm>
            <a:off x="4801910" y="1953101"/>
            <a:ext cx="44410" cy="5351026"/>
          </a:xfrm>
          <a:prstGeom prst="roundRect">
            <a:avLst>
              <a:gd name="adj" fmla="val 225151"/>
            </a:avLst>
          </a:prstGeom>
          <a:solidFill>
            <a:srgbClr val="313E80"/>
          </a:solidFill>
          <a:ln/>
        </p:spPr>
      </p:sp>
      <p:sp>
        <p:nvSpPr>
          <p:cNvPr id="7" name="Shape 3"/>
          <p:cNvSpPr/>
          <p:nvPr/>
        </p:nvSpPr>
        <p:spPr>
          <a:xfrm>
            <a:off x="5074027" y="2354401"/>
            <a:ext cx="777597" cy="44410"/>
          </a:xfrm>
          <a:prstGeom prst="roundRect">
            <a:avLst>
              <a:gd name="adj" fmla="val 225151"/>
            </a:avLst>
          </a:prstGeom>
          <a:solidFill>
            <a:srgbClr val="313E80"/>
          </a:solidFill>
          <a:ln/>
        </p:spPr>
      </p:sp>
      <p:sp>
        <p:nvSpPr>
          <p:cNvPr id="8" name="Shape 4"/>
          <p:cNvSpPr/>
          <p:nvPr/>
        </p:nvSpPr>
        <p:spPr>
          <a:xfrm>
            <a:off x="4574084" y="2126694"/>
            <a:ext cx="499943" cy="499943"/>
          </a:xfrm>
          <a:prstGeom prst="roundRect">
            <a:avLst>
              <a:gd name="adj" fmla="val 20000"/>
            </a:avLst>
          </a:prstGeom>
          <a:solidFill>
            <a:srgbClr val="182567"/>
          </a:solidFill>
          <a:ln w="7620">
            <a:solidFill>
              <a:srgbClr val="313E80"/>
            </a:solidFill>
            <a:prstDash val="solid"/>
          </a:ln>
        </p:spPr>
      </p:sp>
      <p:sp>
        <p:nvSpPr>
          <p:cNvPr id="9" name="Text 5"/>
          <p:cNvSpPr/>
          <p:nvPr/>
        </p:nvSpPr>
        <p:spPr>
          <a:xfrm>
            <a:off x="4729341" y="2168366"/>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1</a:t>
            </a:r>
            <a:endParaRPr lang="en-US" sz="2624" dirty="0"/>
          </a:p>
        </p:txBody>
      </p:sp>
      <p:sp>
        <p:nvSpPr>
          <p:cNvPr id="10" name="Text 6"/>
          <p:cNvSpPr/>
          <p:nvPr/>
        </p:nvSpPr>
        <p:spPr>
          <a:xfrm>
            <a:off x="6046113" y="2175272"/>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Identity Theft</a:t>
            </a:r>
            <a:endParaRPr lang="en-US" sz="2187" dirty="0"/>
          </a:p>
        </p:txBody>
      </p:sp>
      <p:sp>
        <p:nvSpPr>
          <p:cNvPr id="11" name="Text 7"/>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Keyloggers can capture sensitive information like passwords and credit card details, leading to identity theft and financial fraud.</a:t>
            </a:r>
            <a:endParaRPr lang="en-US" sz="1750" dirty="0"/>
          </a:p>
        </p:txBody>
      </p:sp>
      <p:sp>
        <p:nvSpPr>
          <p:cNvPr id="12" name="Shape 8"/>
          <p:cNvSpPr/>
          <p:nvPr/>
        </p:nvSpPr>
        <p:spPr>
          <a:xfrm>
            <a:off x="5074027" y="4212134"/>
            <a:ext cx="777597" cy="44410"/>
          </a:xfrm>
          <a:prstGeom prst="roundRect">
            <a:avLst>
              <a:gd name="adj" fmla="val 225151"/>
            </a:avLst>
          </a:prstGeom>
          <a:solidFill>
            <a:srgbClr val="313E80"/>
          </a:solidFill>
          <a:ln/>
        </p:spPr>
      </p:sp>
      <p:sp>
        <p:nvSpPr>
          <p:cNvPr id="13" name="Shape 9"/>
          <p:cNvSpPr/>
          <p:nvPr/>
        </p:nvSpPr>
        <p:spPr>
          <a:xfrm>
            <a:off x="4574084" y="3984427"/>
            <a:ext cx="499943" cy="499943"/>
          </a:xfrm>
          <a:prstGeom prst="roundRect">
            <a:avLst>
              <a:gd name="adj" fmla="val 20000"/>
            </a:avLst>
          </a:prstGeom>
          <a:solidFill>
            <a:srgbClr val="182567"/>
          </a:solidFill>
          <a:ln w="7620">
            <a:solidFill>
              <a:srgbClr val="313E80"/>
            </a:solidFill>
            <a:prstDash val="solid"/>
          </a:ln>
        </p:spPr>
      </p:sp>
      <p:sp>
        <p:nvSpPr>
          <p:cNvPr id="14" name="Text 10"/>
          <p:cNvSpPr/>
          <p:nvPr/>
        </p:nvSpPr>
        <p:spPr>
          <a:xfrm>
            <a:off x="4729341" y="4026098"/>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2</a:t>
            </a:r>
            <a:endParaRPr lang="en-US" sz="2624" dirty="0"/>
          </a:p>
        </p:txBody>
      </p:sp>
      <p:sp>
        <p:nvSpPr>
          <p:cNvPr id="15" name="Text 11"/>
          <p:cNvSpPr/>
          <p:nvPr/>
        </p:nvSpPr>
        <p:spPr>
          <a:xfrm>
            <a:off x="6046113" y="4033004"/>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Invasion of Privacy</a:t>
            </a:r>
            <a:endParaRPr lang="en-US" sz="2187" dirty="0"/>
          </a:p>
        </p:txBody>
      </p:sp>
      <p:sp>
        <p:nvSpPr>
          <p:cNvPr id="16" name="Text 12"/>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Keyloggers can record personal communications, browsing history, and other private information, violating an individual's privacy.</a:t>
            </a:r>
            <a:endParaRPr lang="en-US" sz="1750" dirty="0"/>
          </a:p>
        </p:txBody>
      </p:sp>
      <p:sp>
        <p:nvSpPr>
          <p:cNvPr id="17" name="Shape 13"/>
          <p:cNvSpPr/>
          <p:nvPr/>
        </p:nvSpPr>
        <p:spPr>
          <a:xfrm>
            <a:off x="5074027" y="6069866"/>
            <a:ext cx="777597" cy="44410"/>
          </a:xfrm>
          <a:prstGeom prst="roundRect">
            <a:avLst>
              <a:gd name="adj" fmla="val 225151"/>
            </a:avLst>
          </a:prstGeom>
          <a:solidFill>
            <a:srgbClr val="313E80"/>
          </a:solidFill>
          <a:ln/>
        </p:spPr>
      </p:sp>
      <p:sp>
        <p:nvSpPr>
          <p:cNvPr id="18" name="Shape 14"/>
          <p:cNvSpPr/>
          <p:nvPr/>
        </p:nvSpPr>
        <p:spPr>
          <a:xfrm>
            <a:off x="4574084" y="5842159"/>
            <a:ext cx="499943" cy="499943"/>
          </a:xfrm>
          <a:prstGeom prst="roundRect">
            <a:avLst>
              <a:gd name="adj" fmla="val 20000"/>
            </a:avLst>
          </a:prstGeom>
          <a:solidFill>
            <a:srgbClr val="182567"/>
          </a:solidFill>
          <a:ln w="7620">
            <a:solidFill>
              <a:srgbClr val="313E80"/>
            </a:solidFill>
            <a:prstDash val="solid"/>
          </a:ln>
        </p:spPr>
      </p:sp>
      <p:sp>
        <p:nvSpPr>
          <p:cNvPr id="19" name="Text 15"/>
          <p:cNvSpPr/>
          <p:nvPr/>
        </p:nvSpPr>
        <p:spPr>
          <a:xfrm>
            <a:off x="4729341" y="5883831"/>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3</a:t>
            </a:r>
            <a:endParaRPr lang="en-US" sz="2624" dirty="0"/>
          </a:p>
        </p:txBody>
      </p:sp>
      <p:sp>
        <p:nvSpPr>
          <p:cNvPr id="20" name="Text 16"/>
          <p:cNvSpPr/>
          <p:nvPr/>
        </p:nvSpPr>
        <p:spPr>
          <a:xfrm>
            <a:off x="6046113" y="5890736"/>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Corporate Espionage</a:t>
            </a:r>
            <a:endParaRPr lang="en-US" sz="2187" dirty="0"/>
          </a:p>
        </p:txBody>
      </p:sp>
      <p:sp>
        <p:nvSpPr>
          <p:cNvPr id="21" name="Text 17"/>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Keyloggers installed on corporate machines can steal valuable trade secrets and intellectual property, causing significant financial losses.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728073"/>
            <a:ext cx="8404979"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Addressing Cybersecurity Threats</a:t>
            </a:r>
            <a:endParaRPr lang="en-US" sz="4374" dirty="0"/>
          </a:p>
        </p:txBody>
      </p:sp>
      <p:pic>
        <p:nvPicPr>
          <p:cNvPr id="5" name="Image 1" descr="preencoded.png"/>
          <p:cNvPicPr>
            <a:picLocks noChangeAspect="1"/>
          </p:cNvPicPr>
          <p:nvPr/>
        </p:nvPicPr>
        <p:blipFill>
          <a:blip r:embed="rId4"/>
          <a:stretch>
            <a:fillRect/>
          </a:stretch>
        </p:blipFill>
        <p:spPr>
          <a:xfrm>
            <a:off x="2037993" y="2866787"/>
            <a:ext cx="444341" cy="444341"/>
          </a:xfrm>
          <a:prstGeom prst="rect">
            <a:avLst/>
          </a:prstGeom>
        </p:spPr>
      </p:pic>
      <p:sp>
        <p:nvSpPr>
          <p:cNvPr id="6" name="Text 2"/>
          <p:cNvSpPr/>
          <p:nvPr/>
        </p:nvSpPr>
        <p:spPr>
          <a:xfrm>
            <a:off x="2037993" y="3533299"/>
            <a:ext cx="2388632" cy="694373"/>
          </a:xfrm>
          <a:prstGeom prst="rect">
            <a:avLst/>
          </a:prstGeom>
          <a:noFill/>
          <a:ln/>
        </p:spPr>
        <p:txBody>
          <a:bodyPr wrap="squar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Vulnerability Assessment</a:t>
            </a:r>
            <a:endParaRPr lang="en-US" sz="2187" dirty="0"/>
          </a:p>
        </p:txBody>
      </p:sp>
      <p:sp>
        <p:nvSpPr>
          <p:cNvPr id="7" name="Text 3"/>
          <p:cNvSpPr/>
          <p:nvPr/>
        </p:nvSpPr>
        <p:spPr>
          <a:xfrm>
            <a:off x="2037993" y="4360902"/>
            <a:ext cx="2388632"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lang="en-US" sz="1750" dirty="0"/>
          </a:p>
        </p:txBody>
      </p:sp>
      <p:pic>
        <p:nvPicPr>
          <p:cNvPr id="8" name="Image 2" descr="preencoded.png"/>
          <p:cNvPicPr>
            <a:picLocks noChangeAspect="1"/>
          </p:cNvPicPr>
          <p:nvPr/>
        </p:nvPicPr>
        <p:blipFill>
          <a:blip r:embed="rId5"/>
          <a:stretch>
            <a:fillRect/>
          </a:stretch>
        </p:blipFill>
        <p:spPr>
          <a:xfrm>
            <a:off x="4759881" y="2866787"/>
            <a:ext cx="444341" cy="444341"/>
          </a:xfrm>
          <a:prstGeom prst="rect">
            <a:avLst/>
          </a:prstGeom>
        </p:spPr>
      </p:pic>
      <p:sp>
        <p:nvSpPr>
          <p:cNvPr id="9" name="Text 4"/>
          <p:cNvSpPr/>
          <p:nvPr/>
        </p:nvSpPr>
        <p:spPr>
          <a:xfrm>
            <a:off x="4759881" y="3533299"/>
            <a:ext cx="238863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Layered Defense</a:t>
            </a:r>
            <a:endParaRPr lang="en-US" sz="2187" dirty="0"/>
          </a:p>
        </p:txBody>
      </p:sp>
      <p:sp>
        <p:nvSpPr>
          <p:cNvPr id="10" name="Text 5"/>
          <p:cNvSpPr/>
          <p:nvPr/>
        </p:nvSpPr>
        <p:spPr>
          <a:xfrm>
            <a:off x="4759881" y="4013716"/>
            <a:ext cx="2388632"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lang="en-US" sz="1750" dirty="0"/>
          </a:p>
        </p:txBody>
      </p:sp>
      <p:pic>
        <p:nvPicPr>
          <p:cNvPr id="11" name="Image 3" descr="preencoded.png"/>
          <p:cNvPicPr>
            <a:picLocks noChangeAspect="1"/>
          </p:cNvPicPr>
          <p:nvPr/>
        </p:nvPicPr>
        <p:blipFill>
          <a:blip r:embed="rId6"/>
          <a:stretch>
            <a:fillRect/>
          </a:stretch>
        </p:blipFill>
        <p:spPr>
          <a:xfrm>
            <a:off x="7481768" y="2866787"/>
            <a:ext cx="444341" cy="444341"/>
          </a:xfrm>
          <a:prstGeom prst="rect">
            <a:avLst/>
          </a:prstGeom>
        </p:spPr>
      </p:pic>
      <p:sp>
        <p:nvSpPr>
          <p:cNvPr id="12" name="Text 6"/>
          <p:cNvSpPr/>
          <p:nvPr/>
        </p:nvSpPr>
        <p:spPr>
          <a:xfrm>
            <a:off x="7481768" y="3533299"/>
            <a:ext cx="238863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Collaboration</a:t>
            </a:r>
            <a:endParaRPr lang="en-US" sz="2187" dirty="0"/>
          </a:p>
        </p:txBody>
      </p:sp>
      <p:sp>
        <p:nvSpPr>
          <p:cNvPr id="13" name="Text 7"/>
          <p:cNvSpPr/>
          <p:nvPr/>
        </p:nvSpPr>
        <p:spPr>
          <a:xfrm>
            <a:off x="7481768" y="4013716"/>
            <a:ext cx="2388632" cy="2487811"/>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lang="en-US" sz="1750" dirty="0"/>
          </a:p>
        </p:txBody>
      </p:sp>
      <p:pic>
        <p:nvPicPr>
          <p:cNvPr id="14" name="Image 4" descr="preencoded.png"/>
          <p:cNvPicPr>
            <a:picLocks noChangeAspect="1"/>
          </p:cNvPicPr>
          <p:nvPr/>
        </p:nvPicPr>
        <p:blipFill>
          <a:blip r:embed="rId7"/>
          <a:stretch>
            <a:fillRect/>
          </a:stretch>
        </p:blipFill>
        <p:spPr>
          <a:xfrm>
            <a:off x="10203656" y="2866787"/>
            <a:ext cx="444341" cy="444341"/>
          </a:xfrm>
          <a:prstGeom prst="rect">
            <a:avLst/>
          </a:prstGeom>
        </p:spPr>
      </p:pic>
      <p:sp>
        <p:nvSpPr>
          <p:cNvPr id="15" name="Text 8"/>
          <p:cNvSpPr/>
          <p:nvPr/>
        </p:nvSpPr>
        <p:spPr>
          <a:xfrm>
            <a:off x="10203656" y="3533299"/>
            <a:ext cx="2388751"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User Education</a:t>
            </a:r>
            <a:endParaRPr lang="en-US" sz="2187" dirty="0"/>
          </a:p>
        </p:txBody>
      </p:sp>
      <p:sp>
        <p:nvSpPr>
          <p:cNvPr id="16" name="Text 9"/>
          <p:cNvSpPr/>
          <p:nvPr/>
        </p:nvSpPr>
        <p:spPr>
          <a:xfrm>
            <a:off x="10203656" y="4013716"/>
            <a:ext cx="2388751"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637824"/>
            <a:ext cx="8404979"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Addressing Cybersecurity Threats</a:t>
            </a:r>
            <a:endParaRPr lang="en-US" sz="4374" dirty="0"/>
          </a:p>
        </p:txBody>
      </p:sp>
      <p:sp>
        <p:nvSpPr>
          <p:cNvPr id="5" name="Shape 2"/>
          <p:cNvSpPr/>
          <p:nvPr/>
        </p:nvSpPr>
        <p:spPr>
          <a:xfrm>
            <a:off x="2037993" y="3005733"/>
            <a:ext cx="388739" cy="388739"/>
          </a:xfrm>
          <a:prstGeom prst="roundRect">
            <a:avLst>
              <a:gd name="adj" fmla="val 25722"/>
            </a:avLst>
          </a:prstGeom>
          <a:solidFill>
            <a:srgbClr val="182567"/>
          </a:solidFill>
          <a:ln w="7620">
            <a:solidFill>
              <a:srgbClr val="313E80"/>
            </a:solidFill>
            <a:prstDash val="solid"/>
          </a:ln>
        </p:spPr>
      </p:sp>
      <p:sp>
        <p:nvSpPr>
          <p:cNvPr id="6" name="Text 3"/>
          <p:cNvSpPr/>
          <p:nvPr/>
        </p:nvSpPr>
        <p:spPr>
          <a:xfrm>
            <a:off x="2648903" y="3026450"/>
            <a:ext cx="3158252"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Vulnerability Assessment</a:t>
            </a:r>
            <a:endParaRPr lang="en-US" sz="2187" dirty="0"/>
          </a:p>
        </p:txBody>
      </p:sp>
      <p:sp>
        <p:nvSpPr>
          <p:cNvPr id="7" name="Text 4"/>
          <p:cNvSpPr/>
          <p:nvPr/>
        </p:nvSpPr>
        <p:spPr>
          <a:xfrm>
            <a:off x="2648903" y="3506867"/>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lang="en-US" sz="1750" dirty="0"/>
          </a:p>
        </p:txBody>
      </p:sp>
      <p:sp>
        <p:nvSpPr>
          <p:cNvPr id="8" name="Shape 5"/>
          <p:cNvSpPr/>
          <p:nvPr/>
        </p:nvSpPr>
        <p:spPr>
          <a:xfrm>
            <a:off x="7426285" y="3005733"/>
            <a:ext cx="388739" cy="388739"/>
          </a:xfrm>
          <a:prstGeom prst="roundRect">
            <a:avLst>
              <a:gd name="adj" fmla="val 25722"/>
            </a:avLst>
          </a:prstGeom>
          <a:solidFill>
            <a:srgbClr val="182567"/>
          </a:solidFill>
          <a:ln w="7620">
            <a:solidFill>
              <a:srgbClr val="313E80"/>
            </a:solidFill>
            <a:prstDash val="solid"/>
          </a:ln>
        </p:spPr>
      </p:sp>
      <p:sp>
        <p:nvSpPr>
          <p:cNvPr id="9" name="Text 6"/>
          <p:cNvSpPr/>
          <p:nvPr/>
        </p:nvSpPr>
        <p:spPr>
          <a:xfrm>
            <a:off x="8037195" y="3026450"/>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Layered Defense</a:t>
            </a:r>
            <a:endParaRPr lang="en-US" sz="2187" dirty="0"/>
          </a:p>
        </p:txBody>
      </p:sp>
      <p:sp>
        <p:nvSpPr>
          <p:cNvPr id="10" name="Text 7"/>
          <p:cNvSpPr/>
          <p:nvPr/>
        </p:nvSpPr>
        <p:spPr>
          <a:xfrm>
            <a:off x="8037195" y="3506867"/>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lang="en-US" sz="1750" dirty="0"/>
          </a:p>
        </p:txBody>
      </p:sp>
      <p:sp>
        <p:nvSpPr>
          <p:cNvPr id="11" name="Shape 8"/>
          <p:cNvSpPr/>
          <p:nvPr/>
        </p:nvSpPr>
        <p:spPr>
          <a:xfrm>
            <a:off x="2037993" y="5024438"/>
            <a:ext cx="388739" cy="388739"/>
          </a:xfrm>
          <a:prstGeom prst="roundRect">
            <a:avLst>
              <a:gd name="adj" fmla="val 25722"/>
            </a:avLst>
          </a:prstGeom>
          <a:solidFill>
            <a:srgbClr val="182567"/>
          </a:solidFill>
          <a:ln w="7620">
            <a:solidFill>
              <a:srgbClr val="313E80"/>
            </a:solidFill>
            <a:prstDash val="solid"/>
          </a:ln>
        </p:spPr>
      </p:sp>
      <p:sp>
        <p:nvSpPr>
          <p:cNvPr id="12" name="Text 9"/>
          <p:cNvSpPr/>
          <p:nvPr/>
        </p:nvSpPr>
        <p:spPr>
          <a:xfrm>
            <a:off x="2648903" y="5045154"/>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Collaboration</a:t>
            </a:r>
            <a:endParaRPr lang="en-US" sz="2187" dirty="0"/>
          </a:p>
        </p:txBody>
      </p:sp>
      <p:sp>
        <p:nvSpPr>
          <p:cNvPr id="13" name="Text 10"/>
          <p:cNvSpPr/>
          <p:nvPr/>
        </p:nvSpPr>
        <p:spPr>
          <a:xfrm>
            <a:off x="2648903" y="5525572"/>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lang="en-US" sz="1750" dirty="0"/>
          </a:p>
        </p:txBody>
      </p:sp>
      <p:sp>
        <p:nvSpPr>
          <p:cNvPr id="14" name="Shape 11"/>
          <p:cNvSpPr/>
          <p:nvPr/>
        </p:nvSpPr>
        <p:spPr>
          <a:xfrm>
            <a:off x="7426285" y="5024438"/>
            <a:ext cx="388739" cy="388739"/>
          </a:xfrm>
          <a:prstGeom prst="roundRect">
            <a:avLst>
              <a:gd name="adj" fmla="val 25722"/>
            </a:avLst>
          </a:prstGeom>
          <a:solidFill>
            <a:srgbClr val="182567"/>
          </a:solidFill>
          <a:ln w="7620">
            <a:solidFill>
              <a:srgbClr val="313E80"/>
            </a:solidFill>
            <a:prstDash val="solid"/>
          </a:ln>
        </p:spPr>
      </p:sp>
      <p:sp>
        <p:nvSpPr>
          <p:cNvPr id="15" name="Text 12"/>
          <p:cNvSpPr/>
          <p:nvPr/>
        </p:nvSpPr>
        <p:spPr>
          <a:xfrm>
            <a:off x="8037195" y="5045154"/>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User Education</a:t>
            </a:r>
            <a:endParaRPr lang="en-US" sz="2187" dirty="0"/>
          </a:p>
        </p:txBody>
      </p:sp>
      <p:sp>
        <p:nvSpPr>
          <p:cNvPr id="16" name="Text 13"/>
          <p:cNvSpPr/>
          <p:nvPr/>
        </p:nvSpPr>
        <p:spPr>
          <a:xfrm>
            <a:off x="8037195" y="5525572"/>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161574"/>
            <a:ext cx="7790617"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System Development Approach</a:t>
            </a:r>
            <a:endParaRPr lang="en-US" sz="4374" dirty="0"/>
          </a:p>
        </p:txBody>
      </p:sp>
      <p:pic>
        <p:nvPicPr>
          <p:cNvPr id="5" name="Image 1" descr="preencoded.png"/>
          <p:cNvPicPr>
            <a:picLocks noChangeAspect="1"/>
          </p:cNvPicPr>
          <p:nvPr/>
        </p:nvPicPr>
        <p:blipFill>
          <a:blip r:embed="rId4"/>
          <a:stretch>
            <a:fillRect/>
          </a:stretch>
        </p:blipFill>
        <p:spPr>
          <a:xfrm>
            <a:off x="2037993" y="2300288"/>
            <a:ext cx="2638544" cy="888682"/>
          </a:xfrm>
          <a:prstGeom prst="rect">
            <a:avLst/>
          </a:prstGeom>
        </p:spPr>
      </p:pic>
      <p:sp>
        <p:nvSpPr>
          <p:cNvPr id="6" name="Text 2"/>
          <p:cNvSpPr/>
          <p:nvPr/>
        </p:nvSpPr>
        <p:spPr>
          <a:xfrm>
            <a:off x="2260163" y="3522226"/>
            <a:ext cx="2194203"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Planning</a:t>
            </a:r>
            <a:endParaRPr lang="en-US" sz="2187" dirty="0"/>
          </a:p>
        </p:txBody>
      </p:sp>
      <p:sp>
        <p:nvSpPr>
          <p:cNvPr id="7" name="Text 3"/>
          <p:cNvSpPr/>
          <p:nvPr/>
        </p:nvSpPr>
        <p:spPr>
          <a:xfrm>
            <a:off x="2260163" y="4002643"/>
            <a:ext cx="2194203"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Establishing clear objectives, identifying requirements, and defining the scope of the cybersecurity system.</a:t>
            </a:r>
            <a:endParaRPr lang="en-US" sz="1750" dirty="0"/>
          </a:p>
        </p:txBody>
      </p:sp>
      <p:pic>
        <p:nvPicPr>
          <p:cNvPr id="8" name="Image 2" descr="preencoded.png"/>
          <p:cNvPicPr>
            <a:picLocks noChangeAspect="1"/>
          </p:cNvPicPr>
          <p:nvPr/>
        </p:nvPicPr>
        <p:blipFill>
          <a:blip r:embed="rId5"/>
          <a:stretch>
            <a:fillRect/>
          </a:stretch>
        </p:blipFill>
        <p:spPr>
          <a:xfrm>
            <a:off x="4676537" y="2300288"/>
            <a:ext cx="2638663" cy="888682"/>
          </a:xfrm>
          <a:prstGeom prst="rect">
            <a:avLst/>
          </a:prstGeom>
        </p:spPr>
      </p:pic>
      <p:sp>
        <p:nvSpPr>
          <p:cNvPr id="9" name="Text 4"/>
          <p:cNvSpPr/>
          <p:nvPr/>
        </p:nvSpPr>
        <p:spPr>
          <a:xfrm>
            <a:off x="4898707" y="3522226"/>
            <a:ext cx="219432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Design</a:t>
            </a:r>
            <a:endParaRPr lang="en-US" sz="2187" dirty="0"/>
          </a:p>
        </p:txBody>
      </p:sp>
      <p:sp>
        <p:nvSpPr>
          <p:cNvPr id="10" name="Text 5"/>
          <p:cNvSpPr/>
          <p:nvPr/>
        </p:nvSpPr>
        <p:spPr>
          <a:xfrm>
            <a:off x="4898707" y="4002643"/>
            <a:ext cx="2194322"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Designing the system architecture, selecting appropriate technologies, and defining security controls.</a:t>
            </a:r>
            <a:endParaRPr lang="en-US" sz="1750" dirty="0"/>
          </a:p>
        </p:txBody>
      </p:sp>
      <p:pic>
        <p:nvPicPr>
          <p:cNvPr id="11" name="Image 3" descr="preencoded.png"/>
          <p:cNvPicPr>
            <a:picLocks noChangeAspect="1"/>
          </p:cNvPicPr>
          <p:nvPr/>
        </p:nvPicPr>
        <p:blipFill>
          <a:blip r:embed="rId6"/>
          <a:stretch>
            <a:fillRect/>
          </a:stretch>
        </p:blipFill>
        <p:spPr>
          <a:xfrm>
            <a:off x="7315200" y="2300288"/>
            <a:ext cx="2638544" cy="888682"/>
          </a:xfrm>
          <a:prstGeom prst="rect">
            <a:avLst/>
          </a:prstGeom>
        </p:spPr>
      </p:pic>
      <p:sp>
        <p:nvSpPr>
          <p:cNvPr id="12" name="Text 6"/>
          <p:cNvSpPr/>
          <p:nvPr/>
        </p:nvSpPr>
        <p:spPr>
          <a:xfrm>
            <a:off x="7537371" y="3522226"/>
            <a:ext cx="2194203"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Implementation</a:t>
            </a:r>
            <a:endParaRPr lang="en-US" sz="2187" dirty="0"/>
          </a:p>
        </p:txBody>
      </p:sp>
      <p:sp>
        <p:nvSpPr>
          <p:cNvPr id="13" name="Text 7"/>
          <p:cNvSpPr/>
          <p:nvPr/>
        </p:nvSpPr>
        <p:spPr>
          <a:xfrm>
            <a:off x="7537371" y="4002643"/>
            <a:ext cx="2194203" cy="2487811"/>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Deploying the cybersecurity system, integrating it with existing infrastructure, and testing its effectiveness.</a:t>
            </a:r>
            <a:endParaRPr lang="en-US" sz="1750" dirty="0"/>
          </a:p>
        </p:txBody>
      </p:sp>
      <p:pic>
        <p:nvPicPr>
          <p:cNvPr id="14" name="Image 4" descr="preencoded.png"/>
          <p:cNvPicPr>
            <a:picLocks noChangeAspect="1"/>
          </p:cNvPicPr>
          <p:nvPr/>
        </p:nvPicPr>
        <p:blipFill>
          <a:blip r:embed="rId7"/>
          <a:stretch>
            <a:fillRect/>
          </a:stretch>
        </p:blipFill>
        <p:spPr>
          <a:xfrm>
            <a:off x="9953744" y="2300288"/>
            <a:ext cx="2638663" cy="888682"/>
          </a:xfrm>
          <a:prstGeom prst="rect">
            <a:avLst/>
          </a:prstGeom>
        </p:spPr>
      </p:pic>
      <p:sp>
        <p:nvSpPr>
          <p:cNvPr id="15" name="Text 8"/>
          <p:cNvSpPr/>
          <p:nvPr/>
        </p:nvSpPr>
        <p:spPr>
          <a:xfrm>
            <a:off x="10175915" y="3522226"/>
            <a:ext cx="219432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Monitoring</a:t>
            </a:r>
            <a:endParaRPr lang="en-US" sz="2187" dirty="0"/>
          </a:p>
        </p:txBody>
      </p:sp>
      <p:sp>
        <p:nvSpPr>
          <p:cNvPr id="16" name="Text 9"/>
          <p:cNvSpPr/>
          <p:nvPr/>
        </p:nvSpPr>
        <p:spPr>
          <a:xfrm>
            <a:off x="10175915" y="4002643"/>
            <a:ext cx="2194322" cy="284321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Continuously monitoring the system, addressing new threats, and making necessary adjustments to maintain robust protection.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690</Words>
  <Application>Microsoft Office PowerPoint</Application>
  <PresentationFormat>Custom</PresentationFormat>
  <Paragraphs>92</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skfathima324@outlook.com</cp:lastModifiedBy>
  <cp:revision>8</cp:revision>
  <dcterms:created xsi:type="dcterms:W3CDTF">2024-04-01T09:13:37Z</dcterms:created>
  <dcterms:modified xsi:type="dcterms:W3CDTF">2024-04-04T14:30:48Z</dcterms:modified>
</cp:coreProperties>
</file>